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331" r:id="rId2"/>
    <p:sldId id="265" r:id="rId3"/>
    <p:sldId id="287" r:id="rId4"/>
    <p:sldId id="261" r:id="rId5"/>
    <p:sldId id="409" r:id="rId6"/>
    <p:sldId id="552" r:id="rId7"/>
    <p:sldId id="491" r:id="rId8"/>
    <p:sldId id="553" r:id="rId9"/>
    <p:sldId id="490" r:id="rId10"/>
    <p:sldId id="517" r:id="rId11"/>
    <p:sldId id="554" r:id="rId12"/>
    <p:sldId id="555" r:id="rId13"/>
    <p:sldId id="556" r:id="rId14"/>
    <p:sldId id="410" r:id="rId15"/>
    <p:sldId id="557" r:id="rId16"/>
    <p:sldId id="558" r:id="rId17"/>
    <p:sldId id="559" r:id="rId18"/>
    <p:sldId id="561" r:id="rId19"/>
    <p:sldId id="560" r:id="rId20"/>
    <p:sldId id="562" r:id="rId21"/>
    <p:sldId id="542" r:id="rId22"/>
    <p:sldId id="541" r:id="rId23"/>
    <p:sldId id="547" r:id="rId24"/>
    <p:sldId id="563" r:id="rId25"/>
    <p:sldId id="564" r:id="rId26"/>
    <p:sldId id="565" r:id="rId27"/>
    <p:sldId id="566" r:id="rId28"/>
    <p:sldId id="567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988"/>
    <a:srgbClr val="FF6F00"/>
    <a:srgbClr val="199AD7"/>
    <a:srgbClr val="66BFFF"/>
    <a:srgbClr val="FAFAFA"/>
    <a:srgbClr val="B2D9FF"/>
    <a:srgbClr val="E93D51"/>
    <a:srgbClr val="FFD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F860B-0C19-48BA-A121-DFA4E61B7DD8}">
  <a:tblStyle styleId="{9F5F860B-0C19-48BA-A121-DFA4E61B7D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952" autoAdjust="0"/>
  </p:normalViewPr>
  <p:slideViewPr>
    <p:cSldViewPr snapToGrid="0">
      <p:cViewPr varScale="1">
        <p:scale>
          <a:sx n="160" d="100"/>
          <a:sy n="160" d="100"/>
        </p:scale>
        <p:origin x="552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2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07AE19-8204-4F13-B43E-CA4431098B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276941-EE0B-46D2-958D-CA45F87336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5C31-5B9B-439E-BB38-5BBC15686A35}" type="datetimeFigureOut">
              <a:rPr lang="zh-CN" altLang="en-US" smtClean="0"/>
              <a:t>2022/12/20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1C2979-DB8C-424E-BF03-4E0F2EB3D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1775E9-0CDD-4C12-82D4-0C705E32A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A7C4E-2EB9-4853-AECF-A0EBE861BD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08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95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26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90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983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535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3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103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51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62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593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01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85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11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8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5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506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96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107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72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7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06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30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930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541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13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4385" r="24937"/>
          <a:stretch/>
        </p:blipFill>
        <p:spPr>
          <a:xfrm>
            <a:off x="36550" y="21389"/>
            <a:ext cx="575475" cy="4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830392" y="1191219"/>
            <a:ext cx="1491554" cy="45900"/>
            <a:chOff x="830392" y="1191219"/>
            <a:chExt cx="1491554" cy="459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1366812" y="1027739"/>
              <a:ext cx="45826" cy="372859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995485" y="1026163"/>
              <a:ext cx="45826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4879705"/>
            <a:ext cx="9144000" cy="2637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567515" y="798721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66;p20">
            <a:extLst>
              <a:ext uri="{FF2B5EF4-FFF2-40B4-BE49-F238E27FC236}">
                <a16:creationId xmlns:a16="http://schemas.microsoft.com/office/drawing/2014/main" id="{78F3A150-9CAE-19A6-1136-01CA0332067A}"/>
              </a:ext>
            </a:extLst>
          </p:cNvPr>
          <p:cNvSpPr txBox="1">
            <a:spLocks/>
          </p:cNvSpPr>
          <p:nvPr userDrawn="1"/>
        </p:nvSpPr>
        <p:spPr>
          <a:xfrm>
            <a:off x="342141" y="50280"/>
            <a:ext cx="265962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DF2599-DF45-6574-F76F-ABF9952377B3}"/>
              </a:ext>
            </a:extLst>
          </p:cNvPr>
          <p:cNvSpPr txBox="1"/>
          <p:nvPr userDrawn="1"/>
        </p:nvSpPr>
        <p:spPr>
          <a:xfrm>
            <a:off x="1112655" y="1349818"/>
            <a:ext cx="7065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endParaRPr lang="zh-CN" altLang="en-US" sz="1600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312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 userDrawn="1">
  <p:cSld name="1_Co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 userDrawn="1"/>
        </p:nvSpPr>
        <p:spPr>
          <a:xfrm>
            <a:off x="0" y="0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44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" name="Google Shape;51;p6">
            <a:extLst>
              <a:ext uri="{FF2B5EF4-FFF2-40B4-BE49-F238E27FC236}">
                <a16:creationId xmlns:a16="http://schemas.microsoft.com/office/drawing/2014/main" id="{18137EB5-7893-428F-954E-DE313EE72BCE}"/>
              </a:ext>
            </a:extLst>
          </p:cNvPr>
          <p:cNvGrpSpPr/>
          <p:nvPr userDrawn="1"/>
        </p:nvGrpSpPr>
        <p:grpSpPr>
          <a:xfrm>
            <a:off x="337233" y="1093577"/>
            <a:ext cx="1491554" cy="45938"/>
            <a:chOff x="830392" y="1191182"/>
            <a:chExt cx="1491554" cy="45938"/>
          </a:xfrm>
        </p:grpSpPr>
        <p:sp>
          <p:nvSpPr>
            <p:cNvPr id="8" name="Google Shape;52;p6">
              <a:extLst>
                <a:ext uri="{FF2B5EF4-FFF2-40B4-BE49-F238E27FC236}">
                  <a16:creationId xmlns:a16="http://schemas.microsoft.com/office/drawing/2014/main" id="{78FA0663-C3A9-457F-8616-787E0D2B974E}"/>
                </a:ext>
              </a:extLst>
            </p:cNvPr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;p6">
              <a:extLst>
                <a:ext uri="{FF2B5EF4-FFF2-40B4-BE49-F238E27FC236}">
                  <a16:creationId xmlns:a16="http://schemas.microsoft.com/office/drawing/2014/main" id="{0847E6CE-3422-4177-9EA8-55E1B10EF604}"/>
                </a:ext>
              </a:extLst>
            </p:cNvPr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;p6">
              <a:extLst>
                <a:ext uri="{FF2B5EF4-FFF2-40B4-BE49-F238E27FC236}">
                  <a16:creationId xmlns:a16="http://schemas.microsoft.com/office/drawing/2014/main" id="{E48957AE-E8A0-4A2E-855B-D71E23357E31}"/>
                </a:ext>
              </a:extLst>
            </p:cNvPr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;p6">
              <a:extLst>
                <a:ext uri="{FF2B5EF4-FFF2-40B4-BE49-F238E27FC236}">
                  <a16:creationId xmlns:a16="http://schemas.microsoft.com/office/drawing/2014/main" id="{CFFA2A8C-CDB5-417F-A01A-3B20F71E3FA2}"/>
                </a:ext>
              </a:extLst>
            </p:cNvPr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  <p:sldLayoutId id="2147483660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058659" y="2090058"/>
            <a:ext cx="6970916" cy="863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花卉识别：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TensorFlow Lite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477963" y="3950110"/>
            <a:ext cx="1864653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物联网工程学院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C5CCA7-3CA2-4208-38CC-BE9DBDF2159E}"/>
              </a:ext>
            </a:extLst>
          </p:cNvPr>
          <p:cNvSpPr txBox="1"/>
          <p:nvPr/>
        </p:nvSpPr>
        <p:spPr>
          <a:xfrm>
            <a:off x="834012" y="618256"/>
            <a:ext cx="1517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项目八</a:t>
            </a:r>
            <a:r>
              <a:rPr lang="en-US" altLang="zh-CN" sz="3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3200" b="1" dirty="0">
              <a:solidFill>
                <a:schemeClr val="dk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537885" y="279882"/>
            <a:ext cx="325084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TensorFlow Lite</a:t>
            </a:r>
            <a:r>
              <a:rPr lang="zh-CN" altLang="en-US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转换器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14ADBD-9EAD-BB89-3DAD-D46B30DABA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5B003C-24A5-A325-4B91-4752623D9344}"/>
              </a:ext>
            </a:extLst>
          </p:cNvPr>
          <p:cNvSpPr txBox="1"/>
          <p:nvPr/>
        </p:nvSpPr>
        <p:spPr>
          <a:xfrm>
            <a:off x="657226" y="2846071"/>
            <a:ext cx="7679531" cy="1290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算子优化和常见的编译优化，比如算子融合、常数折叠或无用代码删除等。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量化的原生支持。</a:t>
            </a:r>
            <a:endParaRPr lang="zh-CN" altLang="en-US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BB1456-1602-07D5-E733-F85C909A870E}"/>
              </a:ext>
            </a:extLst>
          </p:cNvPr>
          <p:cNvSpPr txBox="1"/>
          <p:nvPr/>
        </p:nvSpPr>
        <p:spPr>
          <a:xfrm>
            <a:off x="657226" y="1006050"/>
            <a:ext cx="7906940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TFLite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转换器可以接受不同形式的模型，包括</a:t>
            </a: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Keras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 Model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和</a:t>
            </a: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SavedModel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，开发者可以用</a:t>
            </a: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tf.Keras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或者低层级的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TensorFlow API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来构造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TensorFlow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模型，然后使用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Python API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或者命令行的方式调用转换器。</a:t>
            </a:r>
            <a:endParaRPr lang="zh-CN" altLang="en-US" sz="18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029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537885" y="279882"/>
            <a:ext cx="325084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 err="1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FlatBuffers</a:t>
            </a:r>
            <a:r>
              <a:rPr lang="zh-CN" altLang="zh-CN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格式</a:t>
            </a:r>
            <a:endParaRPr lang="zh-CN" altLang="en-US" sz="2000" dirty="0">
              <a:solidFill>
                <a:srgbClr val="0070C0"/>
              </a:solidFill>
              <a:latin typeface="Lato"/>
              <a:ea typeface="微软雅黑" panose="020B0503020204020204" pitchFamily="34" charset="-122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14ADBD-9EAD-BB89-3DAD-D46B30DABA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BB1456-1602-07D5-E733-F85C909A870E}"/>
              </a:ext>
            </a:extLst>
          </p:cNvPr>
          <p:cNvSpPr txBox="1"/>
          <p:nvPr/>
        </p:nvSpPr>
        <p:spPr>
          <a:xfrm>
            <a:off x="770930" y="1420388"/>
            <a:ext cx="7906940" cy="170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TFLite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模型文件格式采用</a:t>
            </a: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FlatBuffers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，是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Google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的一个开源的跨平台序列化格式，最初为视频游戏而设计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.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它在开发过程中更注重考虑实时性，内存高效，这在内存有限的移动环境中是极为关键的，它支持将文件映射到内存中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(</a:t>
            </a: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mmap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)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，然后直接进行读取和解释，不需要额外解析。</a:t>
            </a:r>
          </a:p>
        </p:txBody>
      </p:sp>
    </p:spTree>
    <p:extLst>
      <p:ext uri="{BB962C8B-B14F-4D97-AF65-F5344CB8AC3E}">
        <p14:creationId xmlns:p14="http://schemas.microsoft.com/office/powerpoint/2010/main" val="169751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537885" y="279882"/>
            <a:ext cx="382694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TensorFlow Lite</a:t>
            </a:r>
            <a:r>
              <a:rPr lang="zh-CN" altLang="en-US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解释执行器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14ADBD-9EAD-BB89-3DAD-D46B30DABA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AE6B3A-D901-58C0-FC36-F350D475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586" y="1310200"/>
            <a:ext cx="6829189" cy="2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9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1543049" y="2159325"/>
            <a:ext cx="6993732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TensorFlow Lite</a:t>
            </a:r>
            <a:r>
              <a:rPr lang="zh-CN" altLang="en-US" dirty="0"/>
              <a:t>开发工作流程</a:t>
            </a:r>
            <a:endParaRPr lang="zh-CN" altLang="en-US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" name="Google Shape;394;p49">
            <a:extLst>
              <a:ext uri="{FF2B5EF4-FFF2-40B4-BE49-F238E27FC236}">
                <a16:creationId xmlns:a16="http://schemas.microsoft.com/office/drawing/2014/main" id="{B1C3D50B-5ABB-A49E-C3CD-37CF6D7E9307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53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37567A-7573-D95D-2455-39B9E26AB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64" y="1190585"/>
            <a:ext cx="7081818" cy="27623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E0B4BCA-D16C-FBBE-FBD3-FC3A25479B35}"/>
              </a:ext>
            </a:extLst>
          </p:cNvPr>
          <p:cNvSpPr txBox="1"/>
          <p:nvPr/>
        </p:nvSpPr>
        <p:spPr>
          <a:xfrm>
            <a:off x="400050" y="339031"/>
            <a:ext cx="34432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en-US" altLang="zh-CN" sz="2000" b="1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  <a:sym typeface="Raleway"/>
              </a:rPr>
              <a:t>TensorFlow Lite </a:t>
            </a:r>
            <a:r>
              <a:rPr lang="zh-CN" altLang="zh-CN" sz="2000" b="1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  <a:sym typeface="Raleway"/>
              </a:rPr>
              <a:t>的工作流程</a:t>
            </a:r>
            <a:endParaRPr lang="zh-CN" altLang="en-US" sz="2000" b="1" dirty="0">
              <a:solidFill>
                <a:srgbClr val="0070C0"/>
              </a:solidFill>
              <a:latin typeface="Lato"/>
              <a:ea typeface="微软雅黑" panose="020B0503020204020204" pitchFamily="34" charset="-122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21358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0B4BCA-D16C-FBBE-FBD3-FC3A25479B35}"/>
              </a:ext>
            </a:extLst>
          </p:cNvPr>
          <p:cNvSpPr txBox="1"/>
          <p:nvPr/>
        </p:nvSpPr>
        <p:spPr>
          <a:xfrm>
            <a:off x="714375" y="324744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CN" altLang="en-US" sz="2000" b="1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  <a:sym typeface="Raleway"/>
              </a:rPr>
              <a:t>选择模型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C9E4E6-D7C6-EB53-B99D-249ED926C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342" y="1068387"/>
            <a:ext cx="5999480" cy="3108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78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0B4BCA-D16C-FBBE-FBD3-FC3A25479B35}"/>
              </a:ext>
            </a:extLst>
          </p:cNvPr>
          <p:cNvSpPr txBox="1"/>
          <p:nvPr/>
        </p:nvSpPr>
        <p:spPr>
          <a:xfrm>
            <a:off x="714375" y="324744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CN" altLang="en-US" sz="2000" b="1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  <a:sym typeface="Raleway"/>
              </a:rPr>
              <a:t>选择模型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A07F08-DE6D-AEB8-B3FE-F2CB4D9521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266700"/>
            <a:ext cx="5038725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77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0B4BCA-D16C-FBBE-FBD3-FC3A25479B35}"/>
              </a:ext>
            </a:extLst>
          </p:cNvPr>
          <p:cNvSpPr txBox="1"/>
          <p:nvPr/>
        </p:nvSpPr>
        <p:spPr>
          <a:xfrm>
            <a:off x="714375" y="324744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CN" altLang="en-US" sz="2000" b="1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  <a:sym typeface="Raleway"/>
              </a:rPr>
              <a:t>转化模型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CBA63E-D5DF-C946-5B49-438A9C4C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821" y="515656"/>
            <a:ext cx="4015563" cy="3981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0AB046-8866-CDAD-9684-5CDA117B7083}"/>
              </a:ext>
            </a:extLst>
          </p:cNvPr>
          <p:cNvSpPr txBox="1"/>
          <p:nvPr/>
        </p:nvSpPr>
        <p:spPr>
          <a:xfrm>
            <a:off x="409574" y="1861333"/>
            <a:ext cx="3862388" cy="1290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Python API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（推荐）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命令行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1143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zh-CN" altLang="en-US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23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0B4BCA-D16C-FBBE-FBD3-FC3A25479B35}"/>
              </a:ext>
            </a:extLst>
          </p:cNvPr>
          <p:cNvSpPr txBox="1"/>
          <p:nvPr/>
        </p:nvSpPr>
        <p:spPr>
          <a:xfrm>
            <a:off x="714375" y="324744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CN" altLang="en-US" sz="2000" b="1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  <a:sym typeface="Raleway"/>
              </a:rPr>
              <a:t>推理模型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0AB046-8866-CDAD-9684-5CDA117B7083}"/>
              </a:ext>
            </a:extLst>
          </p:cNvPr>
          <p:cNvSpPr txBox="1"/>
          <p:nvPr/>
        </p:nvSpPr>
        <p:spPr>
          <a:xfrm>
            <a:off x="990599" y="1651783"/>
            <a:ext cx="3862388" cy="1705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加载模型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转换数据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运行推断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解释输出</a:t>
            </a:r>
            <a:endParaRPr lang="zh-CN" altLang="en-US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DA3D63-A7FC-383C-9F12-6E97C269F355}"/>
              </a:ext>
            </a:extLst>
          </p:cNvPr>
          <p:cNvSpPr txBox="1"/>
          <p:nvPr/>
        </p:nvSpPr>
        <p:spPr>
          <a:xfrm>
            <a:off x="2828923" y="1651783"/>
            <a:ext cx="3862388" cy="1290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Android 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平台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iOS 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平台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Linux 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平台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91E667C-C719-5C4E-92D9-FB7472DB1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799" y="1348680"/>
            <a:ext cx="4959691" cy="276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14300"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运行 TensorFlow Lite 模型涉及几个简单步骤：</a:t>
            </a:r>
          </a:p>
          <a:p>
            <a:pPr marL="457200" lvl="0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将模型加载到内存中</a:t>
            </a:r>
          </a:p>
          <a:p>
            <a:pPr marL="457200" lvl="0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基于现有模型构建 Interpreter</a:t>
            </a:r>
          </a:p>
          <a:p>
            <a:pPr marL="457200" lvl="0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设置输入张量值</a:t>
            </a:r>
          </a:p>
          <a:p>
            <a:pPr marL="457200" lvl="0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调用推断</a:t>
            </a:r>
          </a:p>
          <a:p>
            <a:pPr marL="457200" lvl="0" indent="-34290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读取输出张量值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E0B4BCA-D16C-FBBE-FBD3-FC3A25479B35}"/>
              </a:ext>
            </a:extLst>
          </p:cNvPr>
          <p:cNvSpPr txBox="1"/>
          <p:nvPr/>
        </p:nvSpPr>
        <p:spPr>
          <a:xfrm>
            <a:off x="714375" y="324744"/>
            <a:ext cx="12287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CN" altLang="en-US" sz="2000" b="1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  <a:sym typeface="Raleway"/>
              </a:rPr>
              <a:t>优化模型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DA3D63-A7FC-383C-9F12-6E97C269F355}"/>
              </a:ext>
            </a:extLst>
          </p:cNvPr>
          <p:cNvSpPr txBox="1"/>
          <p:nvPr/>
        </p:nvSpPr>
        <p:spPr>
          <a:xfrm>
            <a:off x="790573" y="2024792"/>
            <a:ext cx="3862388" cy="1290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较小的存储大小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较小的下载大小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更少的内存用量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35CD92-B597-F116-9C47-E57B07B7B79B}"/>
              </a:ext>
            </a:extLst>
          </p:cNvPr>
          <p:cNvSpPr txBox="1"/>
          <p:nvPr/>
        </p:nvSpPr>
        <p:spPr>
          <a:xfrm>
            <a:off x="714375" y="1005451"/>
            <a:ext cx="8210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Tensorflow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 Lite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和 </a:t>
            </a: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Tensorflow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 Model Optimization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提供了最小优化推理复杂性的工具。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16982A-C8A0-1F62-44D0-5A63F904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888" y="2152787"/>
            <a:ext cx="4716100" cy="192284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6156940-6E22-E1A5-FD0A-AFBA071D3AA4}"/>
              </a:ext>
            </a:extLst>
          </p:cNvPr>
          <p:cNvSpPr txBox="1"/>
          <p:nvPr/>
        </p:nvSpPr>
        <p:spPr>
          <a:xfrm>
            <a:off x="1057273" y="3339748"/>
            <a:ext cx="2000252" cy="1290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量化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剪枝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聚类</a:t>
            </a:r>
            <a:endParaRPr lang="zh-CN" altLang="en-US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22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 idx="4294967295"/>
          </p:nvPr>
        </p:nvSpPr>
        <p:spPr>
          <a:xfrm>
            <a:off x="377562" y="198176"/>
            <a:ext cx="1736777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Google Shape;231;p27">
            <a:extLst>
              <a:ext uri="{FF2B5EF4-FFF2-40B4-BE49-F238E27FC236}">
                <a16:creationId xmlns:a16="http://schemas.microsoft.com/office/drawing/2014/main" id="{13E3079E-BBF3-46AA-B778-ACDBA587C03B}"/>
              </a:ext>
            </a:extLst>
          </p:cNvPr>
          <p:cNvSpPr txBox="1"/>
          <p:nvPr/>
        </p:nvSpPr>
        <p:spPr>
          <a:xfrm>
            <a:off x="3774943" y="1322101"/>
            <a:ext cx="5437200" cy="3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能力目标</a:t>
            </a:r>
            <a:endParaRPr lang="en-US" altLang="zh-CN"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能通过相应工具将模型转化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能在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Android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应用中部署转换后的模型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能配置</a:t>
            </a:r>
            <a:r>
              <a:rPr lang="en-US" altLang="zh-CN" sz="20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build.gradle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构建项目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能熟练掌握迁移学习改造模型，开发相应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AI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应用</a:t>
            </a:r>
          </a:p>
          <a:p>
            <a:pPr marL="0" lvl="0" indent="0">
              <a:buFont typeface="Arial"/>
              <a:buNone/>
            </a:pP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</p:txBody>
      </p:sp>
      <p:sp>
        <p:nvSpPr>
          <p:cNvPr id="2" name="Google Shape;231;p27">
            <a:extLst>
              <a:ext uri="{FF2B5EF4-FFF2-40B4-BE49-F238E27FC236}">
                <a16:creationId xmlns:a16="http://schemas.microsoft.com/office/drawing/2014/main" id="{8D1B4B94-1630-6A1D-9430-4B6521CD16DA}"/>
              </a:ext>
            </a:extLst>
          </p:cNvPr>
          <p:cNvSpPr txBox="1"/>
          <p:nvPr/>
        </p:nvSpPr>
        <p:spPr>
          <a:xfrm>
            <a:off x="427568" y="1235868"/>
            <a:ext cx="6694751" cy="320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知识目标</a:t>
            </a: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了解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 Lite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的发展历史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了解</a:t>
            </a:r>
            <a:r>
              <a:rPr lang="en-US" altLang="zh-CN" sz="20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TTensorFlow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Lite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的应用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掌握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 Lite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的整体架构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掌握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 Lite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转换器作用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掌握</a:t>
            </a:r>
            <a:r>
              <a:rPr lang="en-US" altLang="zh-CN" sz="20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FlatBuffers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格式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掌握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 Lite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解释执行器特点及工作过程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3405187" y="2197426"/>
            <a:ext cx="3100389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实现花卉识别</a:t>
            </a:r>
            <a:endParaRPr lang="zh-CN" altLang="en-US"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" name="Google Shape;394;p49">
            <a:extLst>
              <a:ext uri="{FF2B5EF4-FFF2-40B4-BE49-F238E27FC236}">
                <a16:creationId xmlns:a16="http://schemas.microsoft.com/office/drawing/2014/main" id="{B1C3D50B-5ABB-A49E-C3CD-37CF6D7E9307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50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20">
            <a:extLst>
              <a:ext uri="{FF2B5EF4-FFF2-40B4-BE49-F238E27FC236}">
                <a16:creationId xmlns:a16="http://schemas.microsoft.com/office/drawing/2014/main" id="{0D6EE50A-3728-C1FA-9DFD-76E476CC7D68}"/>
              </a:ext>
            </a:extLst>
          </p:cNvPr>
          <p:cNvSpPr txBox="1">
            <a:spLocks/>
          </p:cNvSpPr>
          <p:nvPr/>
        </p:nvSpPr>
        <p:spPr>
          <a:xfrm>
            <a:off x="512054" y="282721"/>
            <a:ext cx="181680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项目实施步骤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821D44-4D6E-5A76-CC6F-A9A0A53C356E}"/>
              </a:ext>
            </a:extLst>
          </p:cNvPr>
          <p:cNvSpPr txBox="1"/>
          <p:nvPr/>
        </p:nvSpPr>
        <p:spPr>
          <a:xfrm>
            <a:off x="619126" y="1628451"/>
            <a:ext cx="4776787" cy="1670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步，通过迁移学习实现花卉识别模型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步，使用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TFLite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转换器转换模型。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步，在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Android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应用中使用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TFLite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解释器运行它。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第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4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步，使用 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 Lite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支持库预处理模型输入和后处理模型输出。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843013-9BE7-DED0-D479-5C56292B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65" y="467677"/>
            <a:ext cx="2172970" cy="38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6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790575" y="622981"/>
            <a:ext cx="8086725" cy="2329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_URL = 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"http://download.tensorflow.org/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example_images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/flower_photos.tgz"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zip_file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tf.keras.utils.get_file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(origin=_URL, </a:t>
            </a: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"flower_photos.tgz"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extract=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base_dir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os.path.join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os.path.dirname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zip_file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flower_photos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602239" y="210579"/>
            <a:ext cx="1721862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下载数据集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881A68E-5248-9002-CEB6-BE38D66B6795}"/>
              </a:ext>
            </a:extLst>
          </p:cNvPr>
          <p:cNvSpPr txBox="1"/>
          <p:nvPr/>
        </p:nvSpPr>
        <p:spPr>
          <a:xfrm>
            <a:off x="903684" y="3365153"/>
            <a:ext cx="56638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  <a:sym typeface="Lato"/>
              </a:rPr>
              <a:t>2016/02/11  04:52    &lt;DIR&gt;          daisy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  <a:sym typeface="Lato"/>
              </a:rPr>
              <a:t>2016/02/11  04:52    &lt;DIR&gt;          dandelion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  <a:sym typeface="Lato"/>
              </a:rPr>
              <a:t>2016/02/09  10:59           418,049 LICENSE.txt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  <a:sym typeface="Lato"/>
              </a:rPr>
              <a:t>2016/02/11  04:52    &lt;DIR&gt;          roses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  <a:sym typeface="Lato"/>
              </a:rPr>
              <a:t>2016/02/11  04:52    &lt;DIR&gt;          sunflowers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  <a:sym typeface="Lato"/>
              </a:rPr>
              <a:t>2016/02/11  04:52    &lt;DIR&gt;          tulips</a:t>
            </a:r>
          </a:p>
        </p:txBody>
      </p:sp>
    </p:spTree>
    <p:extLst>
      <p:ext uri="{BB962C8B-B14F-4D97-AF65-F5344CB8AC3E}">
        <p14:creationId xmlns:p14="http://schemas.microsoft.com/office/powerpoint/2010/main" val="268149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676275" y="534776"/>
            <a:ext cx="8467725" cy="4073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IMAGE_SIZE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224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BATCH_SIZE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datagen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tf.keras.preprocessing.image.ImageDataGenerator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rescale=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datagen.flow_from_directory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base_dir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=(IMAGE_SIZE, IMAGE_SIZE),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=BATCH_SIZE,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subset=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'training'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datagen.flow_from_directory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base_dir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=(IMAGE_SIZE, IMAGE_SIZE),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=BATCH_SIZE,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subset=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'validation'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540327" y="128958"/>
            <a:ext cx="3650674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将数据集划分为训练集和验证集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391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676275" y="534776"/>
            <a:ext cx="8467725" cy="4073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IMG_SHAPE = (IMAGE_SIZE, IMAGE_SIZE,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the base model from the pre-trained model </a:t>
            </a:r>
            <a:r>
              <a:rPr lang="en-US" altLang="zh-C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MobileNet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V2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base_model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tf.keras.applications.MobileNetV2(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=IMG_SHAPE,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include_top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weights=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imagenet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base_model.trainable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 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tf.keras.Sequential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base_model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tf.keras.layers.Conv2D(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tf.keras.layers.Dropout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tf.keras.layers.GlobalAveragePooling2D(),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tf.keras.layers.Dense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activation=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540327" y="128958"/>
            <a:ext cx="3650674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 迁移学习改造模型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708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676275" y="1353926"/>
            <a:ext cx="8467725" cy="2256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(optimizer=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tf.keras.optimizers.Adam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loss=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categorical_crossentropy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metrics=[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epochs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history 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steps_per_epoch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epochs=epochs,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validation_steps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540327" y="128958"/>
            <a:ext cx="3650674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 编译，训练模型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848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540327" y="872913"/>
            <a:ext cx="8467725" cy="3622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base_model.trainable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fine_tune_at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layer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base_model.layers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fine_tune_at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layer.trainable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 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(loss=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categorical_crossentropy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optimizer 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tf.keras.optimizers.Adam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1e-5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metrics=[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model.summary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history_fine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steps_per_epoch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epochs=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validation_steps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val_generator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540327" y="128958"/>
            <a:ext cx="3650674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 微调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9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798801" y="1172952"/>
            <a:ext cx="7546398" cy="2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saved_model_dir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'save/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fine_tuning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tf.saved_model.save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(model,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saved_model_dir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converter 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tf.lite.TFLiteConverter.from_saved_model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saved_model_dir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tflite_model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converter.convert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46050" indent="0">
              <a:buNone/>
            </a:pP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open(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'save/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fine_tuning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/assets/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model.tflite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f.write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tflite_model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540327" y="128958"/>
            <a:ext cx="3650674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 转换为</a:t>
            </a:r>
            <a:r>
              <a:rPr lang="en-US" altLang="zh-CN" sz="1800" b="1" dirty="0" err="1">
                <a:solidFill>
                  <a:schemeClr val="bg1"/>
                </a:solidFill>
              </a:rPr>
              <a:t>TFLite</a:t>
            </a:r>
            <a:r>
              <a:rPr lang="zh-CN" altLang="en-US" sz="1800" b="1" dirty="0">
                <a:solidFill>
                  <a:schemeClr val="bg1"/>
                </a:solidFill>
              </a:rPr>
              <a:t>格式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2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20">
            <a:extLst>
              <a:ext uri="{FF2B5EF4-FFF2-40B4-BE49-F238E27FC236}">
                <a16:creationId xmlns:a16="http://schemas.microsoft.com/office/drawing/2014/main" id="{0D6EE50A-3728-C1FA-9DFD-76E476CC7D68}"/>
              </a:ext>
            </a:extLst>
          </p:cNvPr>
          <p:cNvSpPr txBox="1">
            <a:spLocks/>
          </p:cNvSpPr>
          <p:nvPr/>
        </p:nvSpPr>
        <p:spPr>
          <a:xfrm>
            <a:off x="512054" y="282721"/>
            <a:ext cx="181680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Android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部署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821D44-4D6E-5A76-CC6F-A9A0A53C356E}"/>
              </a:ext>
            </a:extLst>
          </p:cNvPr>
          <p:cNvSpPr txBox="1"/>
          <p:nvPr/>
        </p:nvSpPr>
        <p:spPr>
          <a:xfrm>
            <a:off x="661988" y="1314126"/>
            <a:ext cx="6095999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以下命令将克隆包含此 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Codelab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所需文件的 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Git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代码库</a:t>
            </a:r>
            <a:endParaRPr lang="en-US" altLang="zh-CN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 clone https://github.com/tensorflow/examples.git</a:t>
            </a:r>
            <a:endParaRPr lang="en-US" altLang="zh-CN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D2F9C1-C2C2-7475-D181-3354C323F485}"/>
              </a:ext>
            </a:extLst>
          </p:cNvPr>
          <p:cNvSpPr txBox="1"/>
          <p:nvPr/>
        </p:nvSpPr>
        <p:spPr>
          <a:xfrm>
            <a:off x="661988" y="3069775"/>
            <a:ext cx="4572000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start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目录下为项目模板</a:t>
            </a:r>
            <a:endParaRPr lang="en-US" altLang="zh-CN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finish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目录下是项目完整代码。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D39D586-1779-7785-AF34-BC1DDC369739}"/>
              </a:ext>
            </a:extLst>
          </p:cNvPr>
          <p:cNvSpPr txBox="1"/>
          <p:nvPr/>
        </p:nvSpPr>
        <p:spPr>
          <a:xfrm>
            <a:off x="761999" y="2395107"/>
            <a:ext cx="5662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项目代码位于目录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examples/lite/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codelabs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/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flower_classification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/android/</a:t>
            </a:r>
            <a:endParaRPr lang="zh-CN" altLang="en-US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2364347" y="2159325"/>
            <a:ext cx="4979428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认识</a:t>
            </a:r>
            <a:r>
              <a:rPr lang="en-US" altLang="zh-CN" dirty="0"/>
              <a:t>TensorFlow Lite</a:t>
            </a:r>
            <a:endParaRPr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" name="Google Shape;394;p49">
            <a:extLst>
              <a:ext uri="{FF2B5EF4-FFF2-40B4-BE49-F238E27FC236}">
                <a16:creationId xmlns:a16="http://schemas.microsoft.com/office/drawing/2014/main" id="{B1C3D50B-5ABB-A49E-C3CD-37CF6D7E9307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26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336150" y="328586"/>
            <a:ext cx="2821388" cy="4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TensorFlow Lite </a:t>
            </a:r>
            <a:r>
              <a:rPr lang="zh-CN" altLang="en-US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2C6338B-C521-6FDF-CEB5-FEB645C166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29EF6-C7E2-F8D9-7DC7-424FF79A3DFB}"/>
              </a:ext>
            </a:extLst>
          </p:cNvPr>
          <p:cNvSpPr txBox="1"/>
          <p:nvPr/>
        </p:nvSpPr>
        <p:spPr>
          <a:xfrm>
            <a:off x="561713" y="2135537"/>
            <a:ext cx="7336238" cy="2121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 Lite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针对设备端机器学习进行了优化：延时、隐私、连接性、大小、功耗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支持多种平台、支持多种语言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高性能，支持硬件加速和模型优化</a:t>
            </a:r>
            <a:endParaRPr lang="en-US" altLang="zh-CN" sz="18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提供多种平台上的常见机器学习任务的端到端示例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67491C-921B-D710-97C0-172A83F5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81" y="-36695"/>
            <a:ext cx="4286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EE13D7-513F-4CC4-8CC4-B3D9F6056FF5}"/>
              </a:ext>
            </a:extLst>
          </p:cNvPr>
          <p:cNvSpPr txBox="1"/>
          <p:nvPr/>
        </p:nvSpPr>
        <p:spPr>
          <a:xfrm>
            <a:off x="497419" y="1071536"/>
            <a:ext cx="8039362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TFLite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是在边缘设备上运行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TensorFlow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模型推理的官方框架，它跨平台运行，包括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Android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、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iOS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以及基于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Linux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的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IoT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设备和微控制器。</a:t>
            </a:r>
            <a:endParaRPr lang="zh-CN" altLang="zh-CN" sz="18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20">
            <a:extLst>
              <a:ext uri="{FF2B5EF4-FFF2-40B4-BE49-F238E27FC236}">
                <a16:creationId xmlns:a16="http://schemas.microsoft.com/office/drawing/2014/main" id="{F7F35519-C692-97C1-7E8E-B4F9282A57A3}"/>
              </a:ext>
            </a:extLst>
          </p:cNvPr>
          <p:cNvSpPr txBox="1">
            <a:spLocks/>
          </p:cNvSpPr>
          <p:nvPr/>
        </p:nvSpPr>
        <p:spPr>
          <a:xfrm>
            <a:off x="501313" y="328586"/>
            <a:ext cx="1599806" cy="4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TF Lite </a:t>
            </a:r>
            <a:r>
              <a:rPr lang="zh-CN" altLang="en-US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18884-40BD-1133-E54B-50E654EA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19" y="328586"/>
            <a:ext cx="6706731" cy="41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1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2364347" y="2159325"/>
            <a:ext cx="5965266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TensorFlow Lite</a:t>
            </a:r>
            <a:r>
              <a:rPr lang="zh-CN" altLang="en-US" dirty="0"/>
              <a:t>体系结构</a:t>
            </a:r>
            <a:endParaRPr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" name="Google Shape;394;p49">
            <a:extLst>
              <a:ext uri="{FF2B5EF4-FFF2-40B4-BE49-F238E27FC236}">
                <a16:creationId xmlns:a16="http://schemas.microsoft.com/office/drawing/2014/main" id="{B1C3D50B-5ABB-A49E-C3CD-37CF6D7E9307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7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99725" y="315212"/>
            <a:ext cx="3050719" cy="48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TensorFlow Lite </a:t>
            </a:r>
            <a:r>
              <a:rPr lang="zh-CN" altLang="en-US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B6262B38-8FDF-8982-7B46-BB01F863C6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71AB78-68CD-BD03-190E-ADA789153914}"/>
              </a:ext>
            </a:extLst>
          </p:cNvPr>
          <p:cNvSpPr txBox="1"/>
          <p:nvPr/>
        </p:nvSpPr>
        <p:spPr>
          <a:xfrm>
            <a:off x="1014413" y="1043565"/>
            <a:ext cx="727233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端侧机器学习的优势使得智能互联有了新的可能性：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40A0A3-3C04-F3F0-918C-C7B2C136D286}"/>
              </a:ext>
            </a:extLst>
          </p:cNvPr>
          <p:cNvSpPr txBox="1"/>
          <p:nvPr/>
        </p:nvSpPr>
        <p:spPr>
          <a:xfrm>
            <a:off x="912019" y="2004564"/>
            <a:ext cx="7746206" cy="1290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更快更紧密的交互方式，因为模型在本地执行，延迟小；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在没有很好网络的情况下仍然可以很好的提供服务；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更好的保护隐私，因为在本地进行数据收集和处理，减少数据上传。</a:t>
            </a:r>
          </a:p>
        </p:txBody>
      </p:sp>
    </p:spTree>
    <p:extLst>
      <p:ext uri="{BB962C8B-B14F-4D97-AF65-F5344CB8AC3E}">
        <p14:creationId xmlns:p14="http://schemas.microsoft.com/office/powerpoint/2010/main" val="190677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99725" y="315212"/>
            <a:ext cx="3050719" cy="48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面临的挑战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B6262B38-8FDF-8982-7B46-BB01F863C6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71AB78-68CD-BD03-190E-ADA789153914}"/>
              </a:ext>
            </a:extLst>
          </p:cNvPr>
          <p:cNvSpPr txBox="1"/>
          <p:nvPr/>
        </p:nvSpPr>
        <p:spPr>
          <a:xfrm>
            <a:off x="1014413" y="898577"/>
            <a:ext cx="7746206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TensorFlow Lite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致力于帮助企业克服这些困难，从而简化移动设备和嵌入式设备的部署。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40A0A3-3C04-F3F0-918C-C7B2C136D286}"/>
              </a:ext>
            </a:extLst>
          </p:cNvPr>
          <p:cNvSpPr txBox="1"/>
          <p:nvPr/>
        </p:nvSpPr>
        <p:spPr>
          <a:xfrm>
            <a:off x="908447" y="2104576"/>
            <a:ext cx="7746206" cy="1705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端侧算力有限，限制了模型的复杂度；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端侧内存有限，限制了能运行的模型大小；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电力有限，需要模型运算效率更好，比如对于大家所熟知的智能手表而言，省电是一个很重要的考虑。</a:t>
            </a:r>
          </a:p>
        </p:txBody>
      </p:sp>
    </p:spTree>
    <p:extLst>
      <p:ext uri="{BB962C8B-B14F-4D97-AF65-F5344CB8AC3E}">
        <p14:creationId xmlns:p14="http://schemas.microsoft.com/office/powerpoint/2010/main" val="216789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675314" y="344176"/>
            <a:ext cx="333947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TensorFlow Lite </a:t>
            </a:r>
            <a:r>
              <a:rPr lang="zh-CN" altLang="en-US" sz="2000" dirty="0">
                <a:solidFill>
                  <a:srgbClr val="0070C0"/>
                </a:solidFill>
                <a:latin typeface="Lato"/>
                <a:ea typeface="微软雅黑" panose="020B0503020204020204" pitchFamily="34" charset="-122"/>
              </a:rPr>
              <a:t>构架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14ADBD-9EAD-BB89-3DAD-D46B30DABA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408459-388B-E47A-4C1E-1D2323DBB3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68" y="1248885"/>
            <a:ext cx="7402072" cy="3073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84641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600" dirty="0">
            <a:latin typeface="Lato" panose="020F050202020403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5677</TotalTime>
  <Words>1387</Words>
  <Application>Microsoft Office PowerPoint</Application>
  <PresentationFormat>全屏显示(16:9)</PresentationFormat>
  <Paragraphs>162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微软雅黑 Light</vt:lpstr>
      <vt:lpstr>Arial</vt:lpstr>
      <vt:lpstr>Consolas</vt:lpstr>
      <vt:lpstr>Lato</vt:lpstr>
      <vt:lpstr>Raleway</vt:lpstr>
      <vt:lpstr>Streamline</vt:lpstr>
      <vt:lpstr>花卉识别：TensorFlow Lite</vt:lpstr>
      <vt:lpstr> 项目目标</vt:lpstr>
      <vt:lpstr>认识TensorFlow Lite</vt:lpstr>
      <vt:lpstr>PowerPoint 演示文稿</vt:lpstr>
      <vt:lpstr>PowerPoint 演示文稿</vt:lpstr>
      <vt:lpstr>TensorFlow Lite体系结构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TensorFlow Lite开发工作流程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实现花卉识别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I?</dc:title>
  <dc:creator>平震宇</dc:creator>
  <cp:lastModifiedBy>平 震宇</cp:lastModifiedBy>
  <cp:revision>250</cp:revision>
  <dcterms:modified xsi:type="dcterms:W3CDTF">2022-12-20T01:34:35Z</dcterms:modified>
</cp:coreProperties>
</file>